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9"/>
  </p:notesMasterIdLst>
  <p:sldIdLst>
    <p:sldId id="256" r:id="rId2"/>
    <p:sldId id="343" r:id="rId3"/>
    <p:sldId id="348" r:id="rId4"/>
    <p:sldId id="349" r:id="rId5"/>
    <p:sldId id="344" r:id="rId6"/>
    <p:sldId id="345" r:id="rId7"/>
    <p:sldId id="35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umma tyyli 2 - Korostus 1/Korostu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64472" autoAdjust="0"/>
  </p:normalViewPr>
  <p:slideViewPr>
    <p:cSldViewPr snapToGrid="0">
      <p:cViewPr varScale="1">
        <p:scale>
          <a:sx n="46" d="100"/>
          <a:sy n="46" d="100"/>
        </p:scale>
        <p:origin x="1470" y="42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74A20-AA22-4992-80F7-343F24BA2130}" type="datetimeFigureOut">
              <a:rPr lang="fi-FI" smtClean="0"/>
              <a:t>31.5.2017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A89C2-6AFD-4D34-AFD1-2557B2D17F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270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A89C2-6AFD-4D34-AFD1-2557B2D17F7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783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3F67-DD6A-4FB1-849E-229B0840A442}" type="datetimeFigureOut">
              <a:rPr lang="fi-FI" smtClean="0"/>
              <a:t>31.5.2017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1C2C-1265-45EA-B7BC-A8250D202B40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0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3F67-DD6A-4FB1-849E-229B0840A442}" type="datetimeFigureOut">
              <a:rPr lang="fi-FI" smtClean="0"/>
              <a:t>31.5.2017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1C2C-1265-45EA-B7BC-A8250D202B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687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3F67-DD6A-4FB1-849E-229B0840A442}" type="datetimeFigureOut">
              <a:rPr lang="fi-FI" smtClean="0"/>
              <a:t>31.5.2017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1C2C-1265-45EA-B7BC-A8250D202B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650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3F67-DD6A-4FB1-849E-229B0840A442}" type="datetimeFigureOut">
              <a:rPr lang="fi-FI" smtClean="0"/>
              <a:t>31.5.2017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1C2C-1265-45EA-B7BC-A8250D202B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086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3F67-DD6A-4FB1-849E-229B0840A442}" type="datetimeFigureOut">
              <a:rPr lang="fi-FI" smtClean="0"/>
              <a:t>31.5.2017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1C2C-1265-45EA-B7BC-A8250D202B40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18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3F67-DD6A-4FB1-849E-229B0840A442}" type="datetimeFigureOut">
              <a:rPr lang="fi-FI" smtClean="0"/>
              <a:t>31.5.2017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1C2C-1265-45EA-B7BC-A8250D202B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135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3F67-DD6A-4FB1-849E-229B0840A442}" type="datetimeFigureOut">
              <a:rPr lang="fi-FI" smtClean="0"/>
              <a:t>31.5.2017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1C2C-1265-45EA-B7BC-A8250D202B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965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3F67-DD6A-4FB1-849E-229B0840A442}" type="datetimeFigureOut">
              <a:rPr lang="fi-FI" smtClean="0"/>
              <a:t>31.5.2017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1C2C-1265-45EA-B7BC-A8250D202B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931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3F67-DD6A-4FB1-849E-229B0840A442}" type="datetimeFigureOut">
              <a:rPr lang="fi-FI" smtClean="0"/>
              <a:t>31.5.2017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1C2C-1265-45EA-B7BC-A8250D202B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156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0BE3F67-DD6A-4FB1-849E-229B0840A442}" type="datetimeFigureOut">
              <a:rPr lang="fi-FI" smtClean="0"/>
              <a:t>31.5.2017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511C2C-1265-45EA-B7BC-A8250D202B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044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3F67-DD6A-4FB1-849E-229B0840A442}" type="datetimeFigureOut">
              <a:rPr lang="fi-FI" smtClean="0"/>
              <a:t>31.5.2017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1C2C-1265-45EA-B7BC-A8250D202B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044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0BE3F67-DD6A-4FB1-849E-229B0840A442}" type="datetimeFigureOut">
              <a:rPr lang="fi-FI" smtClean="0"/>
              <a:t>31.5.2017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511C2C-1265-45EA-B7BC-A8250D202B40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14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446066"/>
          </a:xfrm>
        </p:spPr>
        <p:txBody>
          <a:bodyPr>
            <a:normAutofit/>
          </a:bodyPr>
          <a:lstStyle/>
          <a:p>
            <a:r>
              <a:rPr lang="fi-FI" sz="2800" b="1" dirty="0">
                <a:latin typeface="+mn-lt"/>
              </a:rPr>
              <a:t>How </a:t>
            </a:r>
            <a:r>
              <a:rPr lang="fi-FI" sz="2800" b="1" dirty="0" err="1">
                <a:latin typeface="+mn-lt"/>
              </a:rPr>
              <a:t>can</a:t>
            </a:r>
            <a:r>
              <a:rPr lang="fi-FI" sz="2800" b="1" dirty="0">
                <a:latin typeface="+mn-lt"/>
              </a:rPr>
              <a:t> </a:t>
            </a:r>
            <a:r>
              <a:rPr lang="fi-FI" sz="2800" b="1" dirty="0" err="1">
                <a:latin typeface="+mn-lt"/>
              </a:rPr>
              <a:t>we</a:t>
            </a:r>
            <a:r>
              <a:rPr lang="fi-FI" sz="2800" b="1" dirty="0">
                <a:latin typeface="+mn-lt"/>
              </a:rPr>
              <a:t> </a:t>
            </a:r>
            <a:r>
              <a:rPr lang="fi-FI" sz="2800" b="1" dirty="0" err="1">
                <a:latin typeface="+mn-lt"/>
              </a:rPr>
              <a:t>achieve</a:t>
            </a:r>
            <a:r>
              <a:rPr lang="fi-FI" sz="2800" b="1" dirty="0">
                <a:latin typeface="+mn-lt"/>
              </a:rPr>
              <a:t> </a:t>
            </a:r>
            <a:r>
              <a:rPr lang="fi-FI" sz="2800" b="1" dirty="0" err="1">
                <a:latin typeface="+mn-lt"/>
              </a:rPr>
              <a:t>the</a:t>
            </a:r>
            <a:r>
              <a:rPr lang="fi-FI" sz="2800" b="1" dirty="0">
                <a:latin typeface="+mn-lt"/>
              </a:rPr>
              <a:t> </a:t>
            </a:r>
            <a:r>
              <a:rPr lang="fi-FI" sz="2800" b="1" dirty="0" err="1">
                <a:latin typeface="+mn-lt"/>
              </a:rPr>
              <a:t>SDGs</a:t>
            </a:r>
            <a:r>
              <a:rPr lang="fi-FI" sz="2800" b="1" dirty="0">
                <a:latin typeface="+mn-lt"/>
              </a:rPr>
              <a:t> – </a:t>
            </a:r>
            <a:r>
              <a:rPr lang="fi-FI" sz="2800" b="1" dirty="0" err="1">
                <a:latin typeface="+mn-lt"/>
              </a:rPr>
              <a:t>The</a:t>
            </a:r>
            <a:r>
              <a:rPr lang="fi-FI" sz="2800" b="1" dirty="0">
                <a:latin typeface="+mn-lt"/>
              </a:rPr>
              <a:t> </a:t>
            </a:r>
            <a:r>
              <a:rPr lang="fi-FI" sz="2800" b="1" dirty="0" err="1">
                <a:latin typeface="+mn-lt"/>
              </a:rPr>
              <a:t>way</a:t>
            </a:r>
            <a:r>
              <a:rPr lang="fi-FI" sz="2800" b="1" dirty="0">
                <a:latin typeface="+mn-lt"/>
              </a:rPr>
              <a:t> to </a:t>
            </a:r>
            <a:r>
              <a:rPr lang="fi-FI" sz="2800" b="1" dirty="0" err="1">
                <a:latin typeface="+mn-lt"/>
              </a:rPr>
              <a:t>sustainability</a:t>
            </a:r>
            <a:br>
              <a:rPr lang="fi-FI" sz="2800" b="1" dirty="0">
                <a:latin typeface="+mn-lt"/>
              </a:rPr>
            </a:br>
            <a:br>
              <a:rPr lang="fi-FI" sz="2800" b="1" dirty="0">
                <a:latin typeface="+mn-lt"/>
              </a:rPr>
            </a:br>
            <a:br>
              <a:rPr lang="fi-FI" sz="2800" b="1" dirty="0">
                <a:latin typeface="+mn-lt"/>
              </a:rPr>
            </a:br>
            <a:r>
              <a:rPr lang="fi-FI" sz="4400" b="1" dirty="0" err="1">
                <a:latin typeface="+mn-lt"/>
              </a:rPr>
              <a:t>Finland’s</a:t>
            </a:r>
            <a:r>
              <a:rPr lang="fi-FI" sz="4400" b="1" dirty="0">
                <a:latin typeface="+mn-lt"/>
              </a:rPr>
              <a:t> </a:t>
            </a:r>
            <a:r>
              <a:rPr lang="fi-FI" sz="4400" b="1" dirty="0" err="1">
                <a:latin typeface="+mn-lt"/>
              </a:rPr>
              <a:t>Approach</a:t>
            </a:r>
            <a:r>
              <a:rPr lang="fi-FI" sz="4400" b="1" dirty="0">
                <a:latin typeface="+mn-lt"/>
              </a:rPr>
              <a:t> to </a:t>
            </a:r>
            <a:r>
              <a:rPr lang="fi-FI" sz="4400" b="1" dirty="0" err="1">
                <a:latin typeface="+mn-lt"/>
              </a:rPr>
              <a:t>Implementation</a:t>
            </a:r>
            <a:r>
              <a:rPr lang="fi-FI" sz="4400" b="1" dirty="0">
                <a:latin typeface="+mn-lt"/>
              </a:rPr>
              <a:t> of </a:t>
            </a:r>
            <a:r>
              <a:rPr lang="fi-FI" sz="4400" b="1" dirty="0" err="1">
                <a:latin typeface="+mn-lt"/>
              </a:rPr>
              <a:t>the</a:t>
            </a:r>
            <a:r>
              <a:rPr lang="fi-FI" sz="4400" b="1" dirty="0">
                <a:latin typeface="+mn-lt"/>
              </a:rPr>
              <a:t> 2030 Agenda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1 </a:t>
            </a:r>
            <a:r>
              <a:rPr lang="fi-FI" dirty="0" err="1"/>
              <a:t>June</a:t>
            </a:r>
            <a:r>
              <a:rPr lang="fi-FI" dirty="0"/>
              <a:t> 2017, </a:t>
            </a:r>
            <a:r>
              <a:rPr lang="fi-FI" dirty="0" err="1"/>
              <a:t>haus</a:t>
            </a:r>
            <a:r>
              <a:rPr lang="fi-FI" dirty="0"/>
              <a:t> der </a:t>
            </a:r>
            <a:r>
              <a:rPr lang="fi-FI" dirty="0" err="1"/>
              <a:t>europäischen</a:t>
            </a:r>
            <a:r>
              <a:rPr lang="fi-FI" dirty="0"/>
              <a:t> </a:t>
            </a:r>
            <a:r>
              <a:rPr lang="fi-FI" dirty="0" err="1"/>
              <a:t>union</a:t>
            </a:r>
            <a:r>
              <a:rPr lang="fi-FI" dirty="0"/>
              <a:t>, </a:t>
            </a:r>
            <a:r>
              <a:rPr lang="fi-FI" dirty="0" err="1"/>
              <a:t>Vienna</a:t>
            </a:r>
            <a:endParaRPr lang="fi-FI" dirty="0"/>
          </a:p>
          <a:p>
            <a:r>
              <a:rPr lang="fi-FI" dirty="0"/>
              <a:t>Jussi Kanner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427" y="4847213"/>
            <a:ext cx="2382253" cy="111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2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How to </a:t>
            </a:r>
            <a:r>
              <a:rPr lang="fi-FI" dirty="0" err="1"/>
              <a:t>Implement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2030 Agenda?</a:t>
            </a:r>
            <a:br>
              <a:rPr lang="fi-FI" dirty="0"/>
            </a:br>
            <a:r>
              <a:rPr lang="fi-FI" dirty="0"/>
              <a:t>Key Components </a:t>
            </a:r>
          </a:p>
        </p:txBody>
      </p:sp>
      <p:sp>
        <p:nvSpPr>
          <p:cNvPr id="4" name="Tasakylkinen kolmio 3"/>
          <p:cNvSpPr/>
          <p:nvPr/>
        </p:nvSpPr>
        <p:spPr>
          <a:xfrm>
            <a:off x="2701637" y="2515062"/>
            <a:ext cx="3755275" cy="301721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3107921" y="2053397"/>
            <a:ext cx="357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LONG-TERM GOALS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097281" y="5124796"/>
            <a:ext cx="160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DATA AND </a:t>
            </a:r>
          </a:p>
          <a:p>
            <a:r>
              <a:rPr lang="fi-FI" sz="2400" dirty="0"/>
              <a:t>EVIDENCE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6682394" y="5124796"/>
            <a:ext cx="2306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DAY-TO-DAY POLICY MAKING </a:t>
            </a:r>
          </a:p>
          <a:p>
            <a:r>
              <a:rPr lang="fi-FI" sz="2400" dirty="0"/>
              <a:t>AND POLITICS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6982691" y="2053397"/>
            <a:ext cx="3740727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/>
              <a:t>PRINCIPLES:</a:t>
            </a:r>
          </a:p>
          <a:p>
            <a:endParaRPr lang="fi-FI" sz="2000" dirty="0"/>
          </a:p>
          <a:p>
            <a:pPr marL="285750" indent="-285750">
              <a:buFontTx/>
              <a:buChar char="-"/>
            </a:pPr>
            <a:r>
              <a:rPr lang="fi-FI" sz="2000" i="1" dirty="0"/>
              <a:t>Long-</a:t>
            </a:r>
            <a:r>
              <a:rPr lang="fi-FI" sz="2000" i="1" dirty="0" err="1"/>
              <a:t>term</a:t>
            </a:r>
            <a:r>
              <a:rPr lang="fi-FI" sz="2000" i="1" dirty="0"/>
              <a:t> </a:t>
            </a:r>
            <a:r>
              <a:rPr lang="fi-FI" sz="2000" i="1" dirty="0" err="1"/>
              <a:t>perspective</a:t>
            </a:r>
            <a:endParaRPr lang="fi-FI" sz="2000" i="1" dirty="0"/>
          </a:p>
          <a:p>
            <a:pPr marL="285750" indent="-285750">
              <a:buFontTx/>
              <a:buChar char="-"/>
            </a:pPr>
            <a:endParaRPr lang="fi-FI" sz="2000" i="1" dirty="0"/>
          </a:p>
          <a:p>
            <a:pPr marL="285750" indent="-285750">
              <a:buFontTx/>
              <a:buChar char="-"/>
            </a:pPr>
            <a:r>
              <a:rPr lang="fi-FI" sz="2000" i="1" dirty="0"/>
              <a:t>Policy </a:t>
            </a:r>
            <a:r>
              <a:rPr lang="fi-FI" sz="2000" i="1" dirty="0" err="1"/>
              <a:t>Coherence</a:t>
            </a:r>
            <a:r>
              <a:rPr lang="fi-FI" sz="2000" i="1" dirty="0"/>
              <a:t> for </a:t>
            </a:r>
            <a:r>
              <a:rPr lang="fi-FI" sz="2000" i="1" dirty="0" err="1"/>
              <a:t>Sustainable</a:t>
            </a:r>
            <a:r>
              <a:rPr lang="fi-FI" sz="2000" i="1" dirty="0"/>
              <a:t> </a:t>
            </a:r>
            <a:r>
              <a:rPr lang="fi-FI" sz="2000" i="1" dirty="0" err="1"/>
              <a:t>Development</a:t>
            </a:r>
            <a:endParaRPr lang="fi-FI" sz="2000" i="1" dirty="0"/>
          </a:p>
          <a:p>
            <a:pPr marL="285750" indent="-285750">
              <a:buFontTx/>
              <a:buChar char="-"/>
            </a:pPr>
            <a:endParaRPr lang="fi-FI" sz="2000" i="1" dirty="0"/>
          </a:p>
          <a:p>
            <a:pPr marL="285750" indent="-285750">
              <a:buFontTx/>
              <a:buChar char="-"/>
            </a:pPr>
            <a:r>
              <a:rPr lang="fi-FI" sz="2000" i="1" dirty="0"/>
              <a:t>Inclusive </a:t>
            </a:r>
            <a:r>
              <a:rPr lang="fi-FI" sz="2000" i="1" dirty="0" err="1"/>
              <a:t>participation</a:t>
            </a:r>
            <a:endParaRPr lang="fi-FI" sz="2000" i="1" dirty="0"/>
          </a:p>
        </p:txBody>
      </p:sp>
    </p:spTree>
    <p:extLst>
      <p:ext uri="{BB962C8B-B14F-4D97-AF65-F5344CB8AC3E}">
        <p14:creationId xmlns:p14="http://schemas.microsoft.com/office/powerpoint/2010/main" val="230812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Society’s</a:t>
            </a:r>
            <a:r>
              <a:rPr lang="fi-FI" dirty="0"/>
              <a:t> </a:t>
            </a:r>
            <a:r>
              <a:rPr lang="fi-FI" dirty="0" err="1"/>
              <a:t>Commitment</a:t>
            </a:r>
            <a:r>
              <a:rPr lang="fi-FI" dirty="0"/>
              <a:t> to </a:t>
            </a:r>
            <a:r>
              <a:rPr lang="fi-FI" dirty="0" err="1"/>
              <a:t>Sust</a:t>
            </a:r>
            <a:r>
              <a:rPr lang="fi-FI" dirty="0"/>
              <a:t>. </a:t>
            </a:r>
            <a:r>
              <a:rPr lang="fi-FI" dirty="0" err="1"/>
              <a:t>Dev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/>
              <a:t>+ </a:t>
            </a:r>
            <a:r>
              <a:rPr lang="fi-FI" dirty="0" err="1"/>
              <a:t>the</a:t>
            </a:r>
            <a:r>
              <a:rPr lang="fi-FI" dirty="0"/>
              <a:t> 2030 Agenda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45" y="2039680"/>
            <a:ext cx="4720398" cy="3543998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761" y="1893764"/>
            <a:ext cx="6164609" cy="3689914"/>
          </a:xfrm>
          <a:prstGeom prst="rect">
            <a:avLst/>
          </a:prstGeom>
        </p:spPr>
      </p:pic>
      <p:sp>
        <p:nvSpPr>
          <p:cNvPr id="7" name="Plus 6"/>
          <p:cNvSpPr/>
          <p:nvPr/>
        </p:nvSpPr>
        <p:spPr>
          <a:xfrm>
            <a:off x="5267943" y="3268494"/>
            <a:ext cx="700391" cy="719846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2536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 err="1"/>
              <a:t>Integrated</a:t>
            </a:r>
            <a:r>
              <a:rPr lang="fi-FI" sz="4400" dirty="0"/>
              <a:t> Long-</a:t>
            </a:r>
            <a:r>
              <a:rPr lang="fi-FI" sz="4400" dirty="0" err="1"/>
              <a:t>term</a:t>
            </a:r>
            <a:r>
              <a:rPr lang="fi-FI" sz="4400" dirty="0"/>
              <a:t> Vision for </a:t>
            </a:r>
            <a:r>
              <a:rPr lang="fi-FI" sz="4400" dirty="0" err="1"/>
              <a:t>Sustainable</a:t>
            </a:r>
            <a:r>
              <a:rPr lang="fi-FI" sz="4400" dirty="0"/>
              <a:t> </a:t>
            </a:r>
            <a:r>
              <a:rPr lang="fi-FI" sz="4400" dirty="0" err="1"/>
              <a:t>Development</a:t>
            </a:r>
            <a:endParaRPr lang="fi-FI" dirty="0"/>
          </a:p>
        </p:txBody>
      </p:sp>
      <p:pic>
        <p:nvPicPr>
          <p:cNvPr id="4" name="image4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17821" y="1846263"/>
            <a:ext cx="521668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1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30436" y="286603"/>
            <a:ext cx="6625244" cy="1450757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Government’s</a:t>
            </a:r>
            <a:r>
              <a:rPr lang="fi-FI" dirty="0"/>
              <a:t> 2030 Agenda </a:t>
            </a:r>
            <a:r>
              <a:rPr lang="fi-FI" dirty="0" err="1"/>
              <a:t>Implementation</a:t>
            </a:r>
            <a:r>
              <a:rPr lang="fi-FI" dirty="0"/>
              <a:t> Plan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66856" y="1845734"/>
            <a:ext cx="6188824" cy="4023360"/>
          </a:xfrm>
        </p:spPr>
        <p:txBody>
          <a:bodyPr>
            <a:normAutofit/>
          </a:bodyPr>
          <a:lstStyle/>
          <a:p>
            <a:endParaRPr lang="fi-FI" sz="2400" dirty="0"/>
          </a:p>
          <a:p>
            <a:r>
              <a:rPr lang="fi-FI" sz="2400" dirty="0"/>
              <a:t>Focus </a:t>
            </a:r>
            <a:r>
              <a:rPr lang="fi-FI" sz="2400" dirty="0" err="1"/>
              <a:t>Areas</a:t>
            </a:r>
            <a:r>
              <a:rPr lang="fi-FI" sz="2400" dirty="0"/>
              <a:t>:</a:t>
            </a:r>
          </a:p>
          <a:p>
            <a:endParaRPr lang="fi-FI" sz="2400" dirty="0"/>
          </a:p>
          <a:p>
            <a:r>
              <a:rPr lang="fi-FI" sz="2400" dirty="0"/>
              <a:t>1. </a:t>
            </a:r>
            <a:r>
              <a:rPr lang="en-US" sz="2400" dirty="0"/>
              <a:t>A carbon-neutral and resource-wise Finland</a:t>
            </a:r>
            <a:endParaRPr lang="fi-FI" sz="2400" dirty="0"/>
          </a:p>
          <a:p>
            <a:endParaRPr lang="fi-FI" sz="2400" dirty="0"/>
          </a:p>
          <a:p>
            <a:r>
              <a:rPr lang="fi-FI" sz="2400" dirty="0"/>
              <a:t>2. </a:t>
            </a:r>
            <a:r>
              <a:rPr lang="fi-FI" sz="2400" dirty="0"/>
              <a:t>A </a:t>
            </a:r>
            <a:r>
              <a:rPr lang="fi-FI" sz="2400" dirty="0" err="1"/>
              <a:t>non-discriminating</a:t>
            </a:r>
            <a:r>
              <a:rPr lang="fi-FI" sz="2400" dirty="0"/>
              <a:t>, </a:t>
            </a:r>
            <a:r>
              <a:rPr lang="fi-FI" sz="2400" dirty="0" err="1"/>
              <a:t>equal</a:t>
            </a:r>
            <a:r>
              <a:rPr lang="fi-FI" sz="2400" dirty="0"/>
              <a:t> and </a:t>
            </a:r>
            <a:r>
              <a:rPr lang="fi-FI" sz="2400" dirty="0" err="1"/>
              <a:t>competent</a:t>
            </a:r>
            <a:r>
              <a:rPr lang="fi-FI" sz="2400" dirty="0"/>
              <a:t> Finland</a:t>
            </a:r>
            <a:endParaRPr lang="fi-FI" sz="2400" dirty="0"/>
          </a:p>
        </p:txBody>
      </p:sp>
      <p:pic>
        <p:nvPicPr>
          <p:cNvPr id="5" name="Picture 3" descr="C:\Users\pirkkasa\AppData\Local\Microsoft\Windows\Temporary Internet Files\Content.Outlook\QR64OP60\FullSizeRender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9" y="286603"/>
            <a:ext cx="4116057" cy="592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98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75" y="178389"/>
            <a:ext cx="11010525" cy="610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428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How to </a:t>
            </a:r>
            <a:r>
              <a:rPr lang="fi-FI" dirty="0" err="1"/>
              <a:t>Implement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2030 Agenda?</a:t>
            </a:r>
            <a:br>
              <a:rPr lang="fi-FI" dirty="0"/>
            </a:br>
            <a:r>
              <a:rPr lang="fi-FI" dirty="0"/>
              <a:t>Key Components </a:t>
            </a:r>
          </a:p>
        </p:txBody>
      </p:sp>
      <p:sp>
        <p:nvSpPr>
          <p:cNvPr id="4" name="Tasakylkinen kolmio 3"/>
          <p:cNvSpPr/>
          <p:nvPr/>
        </p:nvSpPr>
        <p:spPr>
          <a:xfrm>
            <a:off x="2701637" y="2515062"/>
            <a:ext cx="3755275" cy="301721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3107921" y="2053397"/>
            <a:ext cx="357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LONG-TERM GOALS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097281" y="5124796"/>
            <a:ext cx="160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DATA AND </a:t>
            </a:r>
          </a:p>
          <a:p>
            <a:r>
              <a:rPr lang="fi-FI" sz="2400" dirty="0"/>
              <a:t>EVIDENCE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6682394" y="5124796"/>
            <a:ext cx="2306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DAY-TO-DAY POLICY MAKING </a:t>
            </a:r>
          </a:p>
          <a:p>
            <a:r>
              <a:rPr lang="fi-FI" sz="2400" dirty="0"/>
              <a:t>AND POLITICS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6982691" y="2053397"/>
            <a:ext cx="3740727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/>
              <a:t>PRINCIPLES:</a:t>
            </a:r>
          </a:p>
          <a:p>
            <a:endParaRPr lang="fi-FI" sz="2000" dirty="0"/>
          </a:p>
          <a:p>
            <a:pPr marL="285750" indent="-285750">
              <a:buFontTx/>
              <a:buChar char="-"/>
            </a:pPr>
            <a:r>
              <a:rPr lang="fi-FI" sz="2000" i="1" dirty="0"/>
              <a:t>Long-</a:t>
            </a:r>
            <a:r>
              <a:rPr lang="fi-FI" sz="2000" i="1" dirty="0" err="1"/>
              <a:t>term</a:t>
            </a:r>
            <a:r>
              <a:rPr lang="fi-FI" sz="2000" i="1" dirty="0"/>
              <a:t> </a:t>
            </a:r>
            <a:r>
              <a:rPr lang="fi-FI" sz="2000" i="1" dirty="0" err="1"/>
              <a:t>perspective</a:t>
            </a:r>
            <a:endParaRPr lang="fi-FI" sz="2000" i="1" dirty="0"/>
          </a:p>
          <a:p>
            <a:pPr marL="285750" indent="-285750">
              <a:buFontTx/>
              <a:buChar char="-"/>
            </a:pPr>
            <a:endParaRPr lang="fi-FI" sz="2000" i="1" dirty="0"/>
          </a:p>
          <a:p>
            <a:pPr marL="285750" indent="-285750">
              <a:buFontTx/>
              <a:buChar char="-"/>
            </a:pPr>
            <a:r>
              <a:rPr lang="fi-FI" sz="2000" i="1" dirty="0"/>
              <a:t>Policy </a:t>
            </a:r>
            <a:r>
              <a:rPr lang="fi-FI" sz="2000" i="1" dirty="0" err="1"/>
              <a:t>Coherence</a:t>
            </a:r>
            <a:r>
              <a:rPr lang="fi-FI" sz="2000" i="1" dirty="0"/>
              <a:t> for </a:t>
            </a:r>
            <a:r>
              <a:rPr lang="fi-FI" sz="2000" i="1" dirty="0" err="1"/>
              <a:t>Sustainable</a:t>
            </a:r>
            <a:r>
              <a:rPr lang="fi-FI" sz="2000" i="1" dirty="0"/>
              <a:t> </a:t>
            </a:r>
            <a:r>
              <a:rPr lang="fi-FI" sz="2000" i="1" dirty="0" err="1"/>
              <a:t>Development</a:t>
            </a:r>
            <a:endParaRPr lang="fi-FI" sz="2000" i="1" dirty="0"/>
          </a:p>
          <a:p>
            <a:pPr marL="285750" indent="-285750">
              <a:buFontTx/>
              <a:buChar char="-"/>
            </a:pPr>
            <a:endParaRPr lang="fi-FI" sz="2000" i="1" dirty="0"/>
          </a:p>
          <a:p>
            <a:pPr marL="285750" indent="-285750">
              <a:buFontTx/>
              <a:buChar char="-"/>
            </a:pPr>
            <a:r>
              <a:rPr lang="fi-FI" sz="2000" i="1" dirty="0"/>
              <a:t>Inclusive </a:t>
            </a:r>
            <a:r>
              <a:rPr lang="fi-FI" sz="2000" i="1" dirty="0" err="1"/>
              <a:t>participation</a:t>
            </a:r>
            <a:endParaRPr lang="fi-FI" sz="2000" i="1" dirty="0"/>
          </a:p>
        </p:txBody>
      </p:sp>
    </p:spTree>
    <p:extLst>
      <p:ext uri="{BB962C8B-B14F-4D97-AF65-F5344CB8AC3E}">
        <p14:creationId xmlns:p14="http://schemas.microsoft.com/office/powerpoint/2010/main" val="22874648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Lämmin sininen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3092</TotalTime>
  <Words>117</Words>
  <Application>Microsoft Office PowerPoint</Application>
  <PresentationFormat>Laajakuva</PresentationFormat>
  <Paragraphs>39</Paragraphs>
  <Slides>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Retro</vt:lpstr>
      <vt:lpstr>How can we achieve the SDGs – The way to sustainability   Finland’s Approach to Implementation of the 2030 Agenda</vt:lpstr>
      <vt:lpstr>How to Implement the 2030 Agenda? Key Components </vt:lpstr>
      <vt:lpstr>Society’s Commitment to Sust. Dev.  + the 2030 Agenda</vt:lpstr>
      <vt:lpstr>Integrated Long-term Vision for Sustainable Development</vt:lpstr>
      <vt:lpstr>Government’s 2030 Agenda Implementation Plan</vt:lpstr>
      <vt:lpstr>PowerPoint-esitys</vt:lpstr>
      <vt:lpstr>How to Implement the 2030 Agenda? Key Components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EU-KOULUTUS</dc:title>
  <dc:creator>anne.peltonen</dc:creator>
  <cp:lastModifiedBy>Jussi Kanner</cp:lastModifiedBy>
  <cp:revision>184</cp:revision>
  <dcterms:created xsi:type="dcterms:W3CDTF">2016-09-29T18:05:47Z</dcterms:created>
  <dcterms:modified xsi:type="dcterms:W3CDTF">2017-05-31T18:30:24Z</dcterms:modified>
</cp:coreProperties>
</file>