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74" r:id="rId4"/>
    <p:sldId id="276" r:id="rId5"/>
    <p:sldId id="279" r:id="rId6"/>
    <p:sldId id="281" r:id="rId7"/>
    <p:sldId id="293" r:id="rId8"/>
    <p:sldId id="283" r:id="rId9"/>
    <p:sldId id="286" r:id="rId10"/>
    <p:sldId id="290" r:id="rId11"/>
    <p:sldId id="292" r:id="rId12"/>
    <p:sldId id="287" r:id="rId13"/>
    <p:sldId id="295" r:id="rId14"/>
    <p:sldId id="268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3416" autoAdjust="0"/>
  </p:normalViewPr>
  <p:slideViewPr>
    <p:cSldViewPr>
      <p:cViewPr varScale="1">
        <p:scale>
          <a:sx n="109" d="100"/>
          <a:sy n="109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759272779215007"/>
          <c:y val="1.98026552945205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25323351168867"/>
          <c:y val="0.18981062906611026"/>
          <c:w val="0.36749859334625901"/>
          <c:h val="0.585240224808129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Relevance of the SDGs for the Czech Republic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National agenda</c:v>
                </c:pt>
                <c:pt idx="1">
                  <c:v>International agenda</c:v>
                </c:pt>
                <c:pt idx="2">
                  <c:v>Both</c:v>
                </c:pt>
                <c:pt idx="3">
                  <c:v>Not relevant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54</c:v>
                </c:pt>
                <c:pt idx="2">
                  <c:v>101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060806735759515"/>
          <c:y val="0.21804479236491275"/>
          <c:w val="0.43931368736807019"/>
          <c:h val="0.480561383016113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400"/>
            </a:pPr>
            <a:r>
              <a:rPr lang="en-US" sz="2160" dirty="0"/>
              <a:t>Demands for cross-</a:t>
            </a:r>
            <a:r>
              <a:rPr lang="cs-CZ" sz="2160" dirty="0" err="1"/>
              <a:t>domain</a:t>
            </a:r>
            <a:r>
              <a:rPr lang="en-US" sz="2160" dirty="0"/>
              <a:t> </a:t>
            </a:r>
            <a:r>
              <a:rPr lang="en-US" sz="2160" dirty="0" smtClean="0"/>
              <a:t>coordination</a:t>
            </a:r>
            <a:endParaRPr lang="cs-CZ" sz="2160" dirty="0"/>
          </a:p>
        </c:rich>
      </c:tx>
      <c:layout>
        <c:manualLayout>
          <c:xMode val="edge"/>
          <c:yMode val="edge"/>
          <c:x val="0.10977660330510014"/>
          <c:y val="0.121822192170218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63274517117145"/>
          <c:y val="0.3287843496316501"/>
          <c:w val="0.45195659087988044"/>
          <c:h val="0.460995722697478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Demands for cross-sectoral coordination (national targets)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Sectoral</c:v>
                </c:pt>
                <c:pt idx="1">
                  <c:v>Cross-sectoral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543123074508471"/>
          <c:y val="0.38184741925226701"/>
          <c:w val="0.40961734099261304"/>
          <c:h val="0.2229955004999444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Ministries reponsible for targets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ENVI</c:v>
                </c:pt>
                <c:pt idx="1">
                  <c:v>PM</c:v>
                </c:pt>
                <c:pt idx="2">
                  <c:v>SOCIAL AFFAIRS AND LABOUR</c:v>
                </c:pt>
                <c:pt idx="3">
                  <c:v>INDUSTRY AND TRADE</c:v>
                </c:pt>
                <c:pt idx="4">
                  <c:v>INTERIOR</c:v>
                </c:pt>
                <c:pt idx="5">
                  <c:v>AGRICULTURE</c:v>
                </c:pt>
                <c:pt idx="6">
                  <c:v>HUMAN RIGHTS</c:v>
                </c:pt>
                <c:pt idx="7">
                  <c:v>FINANCE</c:v>
                </c:pt>
                <c:pt idx="8">
                  <c:v>LOCAL DEVELOPMENT </c:v>
                </c:pt>
                <c:pt idx="9">
                  <c:v>EDUCATION</c:v>
                </c:pt>
                <c:pt idx="10">
                  <c:v>MUNICIPALITIES</c:v>
                </c:pt>
                <c:pt idx="11">
                  <c:v>AGRICULTURE</c:v>
                </c:pt>
                <c:pt idx="12">
                  <c:v>DEFENCE</c:v>
                </c:pt>
                <c:pt idx="13">
                  <c:v>TRANSPORTATION</c:v>
                </c:pt>
                <c:pt idx="14">
                  <c:v>CULTURE</c:v>
                </c:pt>
                <c:pt idx="15">
                  <c:v>STATISTICAL OFFICE</c:v>
                </c:pt>
                <c:pt idx="16">
                  <c:v>SCIENCE AND RESEARCH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34</c:v>
                </c:pt>
                <c:pt idx="1">
                  <c:v>24</c:v>
                </c:pt>
                <c:pt idx="2">
                  <c:v>20</c:v>
                </c:pt>
                <c:pt idx="3">
                  <c:v>19</c:v>
                </c:pt>
                <c:pt idx="4">
                  <c:v>19</c:v>
                </c:pt>
                <c:pt idx="5">
                  <c:v>17</c:v>
                </c:pt>
                <c:pt idx="6">
                  <c:v>15</c:v>
                </c:pt>
                <c:pt idx="7">
                  <c:v>13</c:v>
                </c:pt>
                <c:pt idx="8">
                  <c:v>12</c:v>
                </c:pt>
                <c:pt idx="9">
                  <c:v>10</c:v>
                </c:pt>
                <c:pt idx="10">
                  <c:v>10</c:v>
                </c:pt>
                <c:pt idx="11">
                  <c:v>8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980864"/>
        <c:axId val="168982400"/>
      </c:barChart>
      <c:catAx>
        <c:axId val="16898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8982400"/>
        <c:crosses val="autoZero"/>
        <c:auto val="1"/>
        <c:lblAlgn val="ctr"/>
        <c:lblOffset val="100"/>
        <c:noMultiLvlLbl val="0"/>
      </c:catAx>
      <c:valAx>
        <c:axId val="16898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98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441F-3672-48B1-B3C1-2CDF0AAD82CF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0B57-1FDE-421E-8DFB-9D48CA4B0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58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06D11-7CC7-40DA-97D0-E2150F0C38F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693E1-4801-4396-8D03-00C6A37D6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15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693E1-4801-4396-8D03-00C6A37D699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42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haimannova.aneta@vlada.cz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988424" cy="122413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THE Agenda 203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Czech Republic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33671" y="188640"/>
            <a:ext cx="5760640" cy="50405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cs-CZ" sz="2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obrázek 2" descr="uvcr-logo-sablony-zahla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Government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Council for Sustainable Development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0544" y="3068960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How we can </a:t>
            </a:r>
            <a:r>
              <a:rPr lang="en-US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cs-CZ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SDGs? – The </a:t>
            </a:r>
            <a:r>
              <a:rPr lang="en-US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algn="ctr"/>
            <a:r>
              <a:rPr lang="en-US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Ideas, </a:t>
            </a:r>
            <a:r>
              <a:rPr lang="en-US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actions in</a:t>
            </a:r>
          </a:p>
          <a:p>
            <a:pPr algn="ctr"/>
            <a:r>
              <a:rPr lang="en-US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Europe and Austria</a:t>
            </a:r>
          </a:p>
          <a:p>
            <a:pPr algn="ctr"/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r>
              <a:rPr lang="en-US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  <a:p>
            <a:pPr algn="ctr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Aneta</a:t>
            </a:r>
            <a:r>
              <a:rPr lang="en-US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Haimannová</a:t>
            </a:r>
            <a:endParaRPr lang="en-US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153846" y="5654283"/>
            <a:ext cx="5649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Office of the Government of the Czech Republic</a:t>
            </a:r>
          </a:p>
          <a:p>
            <a:pPr algn="r"/>
            <a:r>
              <a:rPr lang="en-US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en-US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Department</a:t>
            </a:r>
          </a:p>
          <a:p>
            <a:pPr algn="r"/>
            <a:r>
              <a:rPr lang="en-US" alt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haimannova.aneta@vlada.cz</a:t>
            </a:r>
            <a:r>
              <a:rPr lang="en-US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2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411665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Compatibility with </a:t>
            </a:r>
            <a:r>
              <a:rPr lang="en-US" sz="3200" dirty="0" err="1" smtClean="0"/>
              <a:t>sdgs</a:t>
            </a:r>
            <a:r>
              <a:rPr lang="en-US" sz="3200" dirty="0" smtClean="0"/>
              <a:t> and targets</a:t>
            </a:r>
            <a:endParaRPr lang="en-US" sz="3200" i="1" dirty="0"/>
          </a:p>
        </p:txBody>
      </p:sp>
      <p:sp>
        <p:nvSpPr>
          <p:cNvPr id="42" name="Obdélník 41"/>
          <p:cNvSpPr/>
          <p:nvPr/>
        </p:nvSpPr>
        <p:spPr>
          <a:xfrm>
            <a:off x="611559" y="1830980"/>
            <a:ext cx="7924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 role of the Government Office to ensure alignment of the SDGs and targets with the 6 key areas</a:t>
            </a:r>
            <a:endParaRPr lang="cs-CZ" sz="1200" dirty="0" smtClean="0"/>
          </a:p>
          <a:p>
            <a:endParaRPr lang="cs-CZ" sz="2400" dirty="0"/>
          </a:p>
        </p:txBody>
      </p:sp>
      <p:pic>
        <p:nvPicPr>
          <p:cNvPr id="43" name="Obrázek 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1" y="2924945"/>
            <a:ext cx="3676303" cy="792088"/>
          </a:xfrm>
          <a:prstGeom prst="rect">
            <a:avLst/>
          </a:prstGeom>
        </p:spPr>
      </p:pic>
      <p:pic>
        <p:nvPicPr>
          <p:cNvPr id="44" name="Obrázek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0" y="4174615"/>
            <a:ext cx="3716074" cy="7665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31636" y="2595107"/>
            <a:ext cx="1816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People and society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8591" y="3836061"/>
            <a:ext cx="1565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Economic model</a:t>
            </a:r>
          </a:p>
        </p:txBody>
      </p:sp>
      <p:pic>
        <p:nvPicPr>
          <p:cNvPr id="45" name="Obrázek 4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4" y="5445224"/>
            <a:ext cx="3705160" cy="79208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18591" y="5076476"/>
            <a:ext cx="1940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Resilient ecosystems </a:t>
            </a:r>
          </a:p>
        </p:txBody>
      </p:sp>
      <p:pic>
        <p:nvPicPr>
          <p:cNvPr id="46" name="Obrázek 4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954157"/>
            <a:ext cx="3420095" cy="78554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63453" y="2582136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Municipalities 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4763453" y="3862739"/>
            <a:ext cx="1920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Global development </a:t>
            </a:r>
          </a:p>
        </p:txBody>
      </p:sp>
      <p:pic>
        <p:nvPicPr>
          <p:cNvPr id="47" name="Obrázek 4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71" y="4171005"/>
            <a:ext cx="3408947" cy="766553"/>
          </a:xfrm>
          <a:prstGeom prst="rect">
            <a:avLst/>
          </a:prstGeom>
        </p:spPr>
      </p:pic>
      <p:pic>
        <p:nvPicPr>
          <p:cNvPr id="48" name="Obrázek 4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53" y="5415030"/>
            <a:ext cx="3444665" cy="822282"/>
          </a:xfrm>
          <a:prstGeom prst="rect">
            <a:avLst/>
          </a:prstGeom>
        </p:spPr>
      </p:pic>
      <p:sp>
        <p:nvSpPr>
          <p:cNvPr id="49" name="Obdélník 48"/>
          <p:cNvSpPr/>
          <p:nvPr/>
        </p:nvSpPr>
        <p:spPr>
          <a:xfrm>
            <a:off x="4840290" y="5059599"/>
            <a:ext cx="1656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Good governance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780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411665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Compatibility with </a:t>
            </a:r>
            <a:r>
              <a:rPr lang="en-US" sz="3200" dirty="0" err="1" smtClean="0"/>
              <a:t>sdgs</a:t>
            </a:r>
            <a:r>
              <a:rPr lang="en-US" sz="3200" dirty="0" smtClean="0"/>
              <a:t> and targets</a:t>
            </a:r>
            <a:endParaRPr lang="en-US" sz="3200" i="1" dirty="0"/>
          </a:p>
        </p:txBody>
      </p:sp>
      <p:sp>
        <p:nvSpPr>
          <p:cNvPr id="42" name="Obdélník 41"/>
          <p:cNvSpPr/>
          <p:nvPr/>
        </p:nvSpPr>
        <p:spPr>
          <a:xfrm>
            <a:off x="611559" y="1830980"/>
            <a:ext cx="79248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relevance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agenda)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Applicability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Czech Republic (YES / NO)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met? (YES / NO)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SDG</a:t>
            </a:r>
          </a:p>
          <a:p>
            <a:pPr lvl="1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Agenda 2030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monitoring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(OECD Pilot Study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130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49775" y="1268760"/>
            <a:ext cx="8411665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Monitoring and reporting</a:t>
            </a:r>
            <a:endParaRPr lang="en-US" sz="3200" dirty="0"/>
          </a:p>
        </p:txBody>
      </p:sp>
      <p:sp>
        <p:nvSpPr>
          <p:cNvPr id="42" name="Obdélník 41"/>
          <p:cNvSpPr/>
          <p:nvPr/>
        </p:nvSpPr>
        <p:spPr>
          <a:xfrm>
            <a:off x="611560" y="1988840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Czech Republic 2030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Biannual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Report on Quality of Life and Its Sustainability.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180 indicators related to specific goals of the Czech Republic 2030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Parallel process – preparation of well-being indicators (based on OECD’s Well-Being Framework – through 11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Revision (at minimum) every 5 years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Shadow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reporting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NGOs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Committment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Framework </a:t>
            </a:r>
          </a:p>
          <a:p>
            <a:r>
              <a:rPr lang="en-US" sz="1600" b="1" dirty="0" smtClean="0"/>
              <a:t> </a:t>
            </a:r>
            <a:endParaRPr lang="cs-CZ" sz="1600" dirty="0"/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639376" y="5097383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 2030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39376" y="5581821"/>
            <a:ext cx="6668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National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at the HLPF 2017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Regular reporting carried by the National Statistical Office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8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3945" y="1052736"/>
            <a:ext cx="8411665" cy="864096"/>
          </a:xfrm>
        </p:spPr>
        <p:txBody>
          <a:bodyPr>
            <a:noAutofit/>
          </a:bodyPr>
          <a:lstStyle/>
          <a:p>
            <a:r>
              <a:rPr lang="cs-CZ" sz="3200" dirty="0" smtClean="0"/>
              <a:t>NEXT STEPS</a:t>
            </a:r>
            <a:endParaRPr lang="en-US" sz="3200" dirty="0"/>
          </a:p>
        </p:txBody>
      </p:sp>
      <p:sp>
        <p:nvSpPr>
          <p:cNvPr id="42" name="Obdélník 41"/>
          <p:cNvSpPr/>
          <p:nvPr/>
        </p:nvSpPr>
        <p:spPr>
          <a:xfrm>
            <a:off x="611560" y="19888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</a:t>
            </a:r>
            <a:endParaRPr lang="cs-CZ" sz="1600" dirty="0"/>
          </a:p>
          <a:p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791775" y="1628800"/>
            <a:ext cx="7744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Czech Republic 2030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foresight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Raising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Czech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otka uživatele Asociace společenské odpovědnosti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68" y="3307943"/>
            <a:ext cx="4934596" cy="32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6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3600" b="1" dirty="0" smtClean="0"/>
              <a:t>THANK YOU FOR YOUR ATTENTION</a:t>
            </a:r>
          </a:p>
        </p:txBody>
      </p:sp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5079"/>
            <a:ext cx="18002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78895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 the Government of the Czech Republic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cs-CZ" sz="28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52823" y="1268760"/>
            <a:ext cx="7988424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First Analysis of SDGs relevance</a:t>
            </a:r>
            <a:endParaRPr lang="en-US" sz="3200" dirty="0"/>
          </a:p>
        </p:txBody>
      </p:sp>
      <p:graphicFrame>
        <p:nvGraphicFramePr>
          <p:cNvPr id="8" name="Chart 3"/>
          <p:cNvGraphicFramePr/>
          <p:nvPr>
            <p:extLst>
              <p:ext uri="{D42A27DB-BD31-4B8C-83A1-F6EECF244321}">
                <p14:modId xmlns:p14="http://schemas.microsoft.com/office/powerpoint/2010/main" val="2215606424"/>
              </p:ext>
            </p:extLst>
          </p:nvPr>
        </p:nvGraphicFramePr>
        <p:xfrm>
          <a:off x="9358" y="2348880"/>
          <a:ext cx="5040560" cy="398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3"/>
          <p:cNvGraphicFramePr/>
          <p:nvPr>
            <p:extLst>
              <p:ext uri="{D42A27DB-BD31-4B8C-83A1-F6EECF244321}">
                <p14:modId xmlns:p14="http://schemas.microsoft.com/office/powerpoint/2010/main" val="347067896"/>
              </p:ext>
            </p:extLst>
          </p:nvPr>
        </p:nvGraphicFramePr>
        <p:xfrm>
          <a:off x="4788024" y="1916832"/>
          <a:ext cx="45365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7351577" y="4437112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cs-CZ" sz="1200" dirty="0"/>
              <a:t>109 </a:t>
            </a:r>
            <a:r>
              <a:rPr lang="en-US" sz="1200" dirty="0"/>
              <a:t>national</a:t>
            </a:r>
            <a:r>
              <a:rPr lang="cs-CZ" sz="1200" dirty="0" err="1"/>
              <a:t>ly</a:t>
            </a:r>
            <a:r>
              <a:rPr lang="cs-CZ" sz="1200" dirty="0"/>
              <a:t> </a:t>
            </a:r>
            <a:endParaRPr lang="cs-CZ" sz="1200" dirty="0" smtClean="0"/>
          </a:p>
          <a:p>
            <a:r>
              <a:rPr lang="cs-CZ" sz="1200" dirty="0" err="1" smtClean="0"/>
              <a:t>relevant</a:t>
            </a:r>
            <a:r>
              <a:rPr lang="en-US" sz="1200" dirty="0" smtClean="0"/>
              <a:t> </a:t>
            </a:r>
            <a:r>
              <a:rPr lang="en-US" sz="1200" dirty="0"/>
              <a:t>targets)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5625983"/>
            <a:ext cx="7166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en-US" sz="1200" i="1" dirty="0"/>
              <a:t>Source: analysis of think-tank </a:t>
            </a:r>
            <a:r>
              <a:rPr lang="en-US" sz="1200" i="1" dirty="0" err="1"/>
              <a:t>Glopolis</a:t>
            </a:r>
            <a:r>
              <a:rPr lang="en-US" sz="1200" i="1" dirty="0"/>
              <a:t> (www.glopolis.org), October 2015 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07975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676456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Responsibility for relevant targets</a:t>
            </a:r>
            <a:endParaRPr lang="en-US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5902982"/>
            <a:ext cx="7166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en-US" sz="1200" i="1" dirty="0"/>
              <a:t>Source: analysis of think-tank </a:t>
            </a:r>
            <a:r>
              <a:rPr lang="en-US" sz="1200" i="1" dirty="0" err="1"/>
              <a:t>Glopolis</a:t>
            </a:r>
            <a:r>
              <a:rPr lang="en-US" sz="1200" i="1" dirty="0"/>
              <a:t> (www.glopolis.org), October 2015 </a:t>
            </a:r>
            <a:endParaRPr lang="cs-CZ" sz="1200" i="1" dirty="0"/>
          </a:p>
        </p:txBody>
      </p:sp>
      <p:graphicFrame>
        <p:nvGraphicFramePr>
          <p:cNvPr id="12" name="Chart 3"/>
          <p:cNvGraphicFramePr/>
          <p:nvPr>
            <p:extLst>
              <p:ext uri="{D42A27DB-BD31-4B8C-83A1-F6EECF244321}">
                <p14:modId xmlns:p14="http://schemas.microsoft.com/office/powerpoint/2010/main" val="897184770"/>
              </p:ext>
            </p:extLst>
          </p:nvPr>
        </p:nvGraphicFramePr>
        <p:xfrm>
          <a:off x="218186" y="1916833"/>
          <a:ext cx="8746302" cy="426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382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52823" y="1268760"/>
            <a:ext cx="7988424" cy="864096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Integrated</a:t>
            </a:r>
            <a:r>
              <a:rPr lang="cs-CZ" sz="3200" dirty="0" smtClean="0"/>
              <a:t> </a:t>
            </a:r>
            <a:r>
              <a:rPr lang="cs-CZ" sz="3200" dirty="0" err="1" smtClean="0"/>
              <a:t>approach</a:t>
            </a:r>
            <a:endParaRPr lang="en-US" sz="3200" dirty="0"/>
          </a:p>
        </p:txBody>
      </p:sp>
      <p:sp>
        <p:nvSpPr>
          <p:cNvPr id="2" name="Obdélník 1"/>
          <p:cNvSpPr/>
          <p:nvPr/>
        </p:nvSpPr>
        <p:spPr>
          <a:xfrm>
            <a:off x="611560" y="1988840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setting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Prime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Minister</a:t>
            </a:r>
            <a:r>
              <a:rPr lang="en-US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Office</a:t>
            </a:r>
            <a:endParaRPr lang="en-US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challenges</a:t>
            </a:r>
            <a:r>
              <a:rPr lang="en-US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approach demands strong 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coordination capacity 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(Centre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of Government) and leadership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Universality of the Agenda demands 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awareness-raising among ministries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which are not yet familiar with the topic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way of approaching the 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vertical coordination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(from local to global level)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 engage all relevant stakeholders – the changing identity of public administration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12506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9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76609" y="1208165"/>
            <a:ext cx="7988424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OUR Starting point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889911" y="32849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2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5688632" cy="439248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308304" y="6371455"/>
            <a:ext cx="1611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Source: OECD, 2017</a:t>
            </a:r>
            <a:endParaRPr lang="cs-CZ" sz="1400" i="1" dirty="0"/>
          </a:p>
        </p:txBody>
      </p:sp>
      <p:pic>
        <p:nvPicPr>
          <p:cNvPr id="2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6" y="1700808"/>
            <a:ext cx="280035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24355"/>
            <a:ext cx="280035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69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52823" y="1268760"/>
            <a:ext cx="7988424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i="1" dirty="0" smtClean="0"/>
              <a:t>Czech republic 2030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889911" y="32849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90049" y="19272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9" name="Obrázek 8" descr="C:\Users\haimanno\AppData\Local\Microsoft\Windows\Temporary Internet Files\Content.IE5\WF5S6VTP\Kapitoly big EN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5112568" cy="5195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-108520" y="19888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n-US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1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52823" y="1268760"/>
            <a:ext cx="7988424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i="1" dirty="0" smtClean="0"/>
              <a:t>Czech republic 2030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889911" y="32849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11560" y="19888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  <a:p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1988840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Revision of the Strategic Framework for Sustainable Development (2010</a:t>
            </a:r>
            <a:r>
              <a:rPr lang="en-US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as a central perspective of the strategy (OECD’s Well-Being Framework adapted for the Czech Republic)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Integrates the implementation of the Agenda </a:t>
            </a:r>
            <a:r>
              <a:rPr lang="en-US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2030, supports commitments of Paris Agreement, Sendai framework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„Umbrella“ framework 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for sectoral, regional and local </a:t>
            </a:r>
            <a:r>
              <a:rPr lang="en-US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Identifies six key areas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the development of the Czech Republic and sets strategic and specific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goals –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cluster approach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megatrends as context for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Participation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multistakeholder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as key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principles in drafting and implementation of the document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/>
              <a:t> </a:t>
            </a: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963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52823" y="1268760"/>
            <a:ext cx="7988424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Stakeholders Engagement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812506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1884218" y="2087377"/>
            <a:ext cx="5001690" cy="4104456"/>
            <a:chOff x="-187866" y="0"/>
            <a:chExt cx="7217294" cy="3485317"/>
          </a:xfrm>
        </p:grpSpPr>
        <p:sp>
          <p:nvSpPr>
            <p:cNvPr id="9" name="Zaoblený obdélník 8"/>
            <p:cNvSpPr/>
            <p:nvPr/>
          </p:nvSpPr>
          <p:spPr>
            <a:xfrm>
              <a:off x="2774806" y="0"/>
              <a:ext cx="2016224" cy="11272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Sustainable Development Department</a:t>
              </a:r>
              <a:endParaRPr lang="cs-CZ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-19" y="2117580"/>
              <a:ext cx="2037481" cy="136773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9 Committees of the Government Council for Sustainable Development</a:t>
              </a:r>
              <a:endParaRPr lang="cs-CZ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2222834" y="2117580"/>
              <a:ext cx="2034045" cy="136743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Government Council for Sustainable Development</a:t>
              </a:r>
              <a:endParaRPr lang="cs-CZ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4501601" y="2117580"/>
              <a:ext cx="2527827" cy="136714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Other actors (NGOs, private sector, academia)</a:t>
              </a:r>
              <a:endParaRPr lang="cs-CZ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Zaoblený obdélník 16"/>
            <p:cNvSpPr/>
            <p:nvPr/>
          </p:nvSpPr>
          <p:spPr>
            <a:xfrm>
              <a:off x="-187866" y="358057"/>
              <a:ext cx="1863876" cy="112726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Ministries</a:t>
              </a:r>
              <a:endParaRPr lang="cs-CZ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8" name="Přímá spojnice se šipkou 17"/>
            <p:cNvCxnSpPr>
              <a:stCxn id="9" idx="1"/>
            </p:cNvCxnSpPr>
            <p:nvPr/>
          </p:nvCxnSpPr>
          <p:spPr>
            <a:xfrm flipH="1">
              <a:off x="1676047" y="563633"/>
              <a:ext cx="1098759" cy="3485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" name="Přímá spojnice se šipkou 18"/>
            <p:cNvCxnSpPr>
              <a:stCxn id="9" idx="2"/>
              <a:endCxn id="15" idx="0"/>
            </p:cNvCxnSpPr>
            <p:nvPr/>
          </p:nvCxnSpPr>
          <p:spPr>
            <a:xfrm>
              <a:off x="3782919" y="1127266"/>
              <a:ext cx="1982596" cy="990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" name="Přímá spojnice se šipkou 19"/>
            <p:cNvCxnSpPr>
              <a:stCxn id="9" idx="2"/>
              <a:endCxn id="12" idx="0"/>
            </p:cNvCxnSpPr>
            <p:nvPr/>
          </p:nvCxnSpPr>
          <p:spPr>
            <a:xfrm flipH="1">
              <a:off x="3239857" y="1127266"/>
              <a:ext cx="543062" cy="990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Přímá spojnice se šipkou 20"/>
            <p:cNvCxnSpPr>
              <a:stCxn id="9" idx="2"/>
              <a:endCxn id="11" idx="0"/>
            </p:cNvCxnSpPr>
            <p:nvPr/>
          </p:nvCxnSpPr>
          <p:spPr>
            <a:xfrm flipH="1">
              <a:off x="1018722" y="1127266"/>
              <a:ext cx="2764197" cy="990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30291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uvcr-logo-sablony-zah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042"/>
            <a:ext cx="1948209" cy="5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9"/>
          <p:cNvSpPr txBox="1">
            <a:spLocks/>
          </p:cNvSpPr>
          <p:nvPr/>
        </p:nvSpPr>
        <p:spPr>
          <a:xfrm>
            <a:off x="218186" y="341040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Sustainable Development Department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521" y="227341"/>
            <a:ext cx="6385765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Office of the Government of the Czech Republic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49775" y="1268760"/>
            <a:ext cx="8411665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Implementation of the </a:t>
            </a:r>
            <a:r>
              <a:rPr lang="en-US" sz="3200" i="1" dirty="0" smtClean="0"/>
              <a:t>Czech Republic 2030</a:t>
            </a:r>
            <a:endParaRPr lang="en-US" sz="3200" i="1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1424799" y="2111113"/>
            <a:ext cx="5539790" cy="4267032"/>
            <a:chOff x="0" y="0"/>
            <a:chExt cx="7704856" cy="5184576"/>
          </a:xfrm>
        </p:grpSpPr>
        <p:sp>
          <p:nvSpPr>
            <p:cNvPr id="23" name="Obdélník 22"/>
            <p:cNvSpPr/>
            <p:nvPr/>
          </p:nvSpPr>
          <p:spPr>
            <a:xfrm>
              <a:off x="0" y="0"/>
              <a:ext cx="7704856" cy="5184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  <p:cxnSp>
          <p:nvCxnSpPr>
            <p:cNvPr id="24" name="Přímá spojnice 23"/>
            <p:cNvCxnSpPr/>
            <p:nvPr/>
          </p:nvCxnSpPr>
          <p:spPr>
            <a:xfrm flipH="1">
              <a:off x="0" y="2289459"/>
              <a:ext cx="77048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ovéPole 8"/>
            <p:cNvSpPr txBox="1"/>
            <p:nvPr/>
          </p:nvSpPr>
          <p:spPr>
            <a:xfrm>
              <a:off x="420282" y="64165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/>
            </a:p>
          </p:txBody>
        </p:sp>
        <p:sp>
          <p:nvSpPr>
            <p:cNvPr id="26" name="TextovéPole 9"/>
            <p:cNvSpPr txBox="1"/>
            <p:nvPr/>
          </p:nvSpPr>
          <p:spPr>
            <a:xfrm rot="5400000" flipH="1">
              <a:off x="1089011" y="-670936"/>
              <a:ext cx="411354" cy="2159846"/>
            </a:xfrm>
            <a:prstGeom prst="rect">
              <a:avLst/>
            </a:prstGeom>
            <a:noFill/>
          </p:spPr>
          <p:txBody>
            <a:bodyPr vert="vert270" wrap="square" rtlCol="0" anchor="ctr" anchorCtr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808080"/>
                  </a:solidFill>
                  <a:effectLst/>
                  <a:latin typeface="Arial"/>
                  <a:ea typeface="Times New Roman"/>
                </a:rPr>
                <a:t>Czec</a:t>
              </a:r>
              <a:r>
                <a:rPr lang="en-US" sz="1000" dirty="0" smtClean="0">
                  <a:solidFill>
                    <a:srgbClr val="808080"/>
                  </a:solidFill>
                  <a:latin typeface="Arial"/>
                  <a:ea typeface="Times New Roman"/>
                </a:rPr>
                <a:t>h Republic </a:t>
              </a:r>
              <a:r>
                <a:rPr lang="cs-CZ" sz="1000" kern="1200" dirty="0" smtClean="0">
                  <a:solidFill>
                    <a:srgbClr val="808080"/>
                  </a:solidFill>
                  <a:effectLst/>
                  <a:latin typeface="Arial"/>
                  <a:ea typeface="Times New Roman"/>
                </a:rPr>
                <a:t>2030</a:t>
              </a:r>
              <a:endParaRPr lang="cs-CZ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TextovéPole 10"/>
            <p:cNvSpPr txBox="1"/>
            <p:nvPr/>
          </p:nvSpPr>
          <p:spPr>
            <a:xfrm>
              <a:off x="725082" y="94645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/>
            </a:p>
          </p:txBody>
        </p:sp>
        <p:sp>
          <p:nvSpPr>
            <p:cNvPr id="28" name="TextovéPole 12"/>
            <p:cNvSpPr txBox="1"/>
            <p:nvPr/>
          </p:nvSpPr>
          <p:spPr>
            <a:xfrm rot="5400000">
              <a:off x="1585548" y="3123795"/>
              <a:ext cx="411354" cy="2948095"/>
            </a:xfrm>
            <a:prstGeom prst="rect">
              <a:avLst/>
            </a:prstGeom>
            <a:noFill/>
          </p:spPr>
          <p:txBody>
            <a:bodyPr vert="vert270" wrap="square" rtlCol="0" anchor="ctr" anchorCtr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808080"/>
                  </a:solidFill>
                  <a:effectLst/>
                  <a:latin typeface="Arial"/>
                  <a:ea typeface="Times New Roman"/>
                </a:rPr>
                <a:t>Sectoral and regional strategies</a:t>
              </a:r>
              <a:endParaRPr lang="cs-CZ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2788132" y="489180"/>
              <a:ext cx="2664296" cy="4244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Strategic goal</a:t>
              </a:r>
              <a:endParaRPr lang="cs-CZ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1036542" y="1430170"/>
              <a:ext cx="220709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Specific goal</a:t>
              </a:r>
              <a:endParaRPr lang="cs-CZ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4732378" y="1425363"/>
              <a:ext cx="23762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Specific goal</a:t>
              </a:r>
              <a:endParaRPr lang="cs-CZ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920009" y="3183150"/>
              <a:ext cx="144016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Measure</a:t>
              </a:r>
              <a:endParaRPr lang="cs-CZ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2572138" y="3183150"/>
              <a:ext cx="144016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Measure</a:t>
              </a:r>
              <a:endParaRPr lang="cs-CZ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4228030" y="3183150"/>
              <a:ext cx="144016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Measure</a:t>
              </a:r>
              <a:endParaRPr lang="cs-CZ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5944206" y="3183150"/>
              <a:ext cx="144016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Measure</a:t>
              </a:r>
              <a:endParaRPr lang="cs-CZ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Pravoúhlá spojnice 35"/>
            <p:cNvCxnSpPr/>
            <p:nvPr/>
          </p:nvCxnSpPr>
          <p:spPr>
            <a:xfrm rot="5400000">
              <a:off x="2088407" y="725608"/>
              <a:ext cx="751438" cy="648072"/>
            </a:xfrm>
            <a:prstGeom prst="bentConnector3">
              <a:avLst>
                <a:gd name="adj1" fmla="val -3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ravoúhlá spojnice 36"/>
            <p:cNvCxnSpPr/>
            <p:nvPr/>
          </p:nvCxnSpPr>
          <p:spPr>
            <a:xfrm>
              <a:off x="4985013" y="673925"/>
              <a:ext cx="914400" cy="751438"/>
            </a:xfrm>
            <a:prstGeom prst="bentConnector3">
              <a:avLst>
                <a:gd name="adj1" fmla="val 10140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ravoúhlá spojnice 37"/>
            <p:cNvCxnSpPr/>
            <p:nvPr/>
          </p:nvCxnSpPr>
          <p:spPr>
            <a:xfrm rot="16200000" flipH="1">
              <a:off x="5753249" y="2101487"/>
              <a:ext cx="1248927" cy="91440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ravoúhlá spojnice 38"/>
            <p:cNvCxnSpPr>
              <a:stCxn id="30" idx="2"/>
              <a:endCxn id="33" idx="0"/>
            </p:cNvCxnSpPr>
            <p:nvPr/>
          </p:nvCxnSpPr>
          <p:spPr>
            <a:xfrm rot="16200000" flipH="1">
              <a:off x="2091692" y="1982624"/>
              <a:ext cx="1248924" cy="115212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ravoúhlá spojnice 39"/>
            <p:cNvCxnSpPr>
              <a:stCxn id="30" idx="2"/>
              <a:endCxn id="32" idx="0"/>
            </p:cNvCxnSpPr>
            <p:nvPr/>
          </p:nvCxnSpPr>
          <p:spPr>
            <a:xfrm rot="5400000">
              <a:off x="1265628" y="2308688"/>
              <a:ext cx="1248924" cy="50000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ravoúhlá spojnice 40"/>
            <p:cNvCxnSpPr>
              <a:endCxn id="34" idx="0"/>
            </p:cNvCxnSpPr>
            <p:nvPr/>
          </p:nvCxnSpPr>
          <p:spPr>
            <a:xfrm rot="5400000">
              <a:off x="4843449" y="2106088"/>
              <a:ext cx="1181723" cy="972400"/>
            </a:xfrm>
            <a:prstGeom prst="bentConnector3">
              <a:avLst>
                <a:gd name="adj1" fmla="val 4710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6630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TM01859868[[fn=Teplo]]</Template>
  <TotalTime>978</TotalTime>
  <Words>734</Words>
  <Application>Microsoft Office PowerPoint</Application>
  <PresentationFormat>Předvádění na obrazovce (4:3)</PresentationFormat>
  <Paragraphs>135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IMPLEMENTATION OF THE Agenda 2030 in the Czech Republic       </vt:lpstr>
      <vt:lpstr>First Analysis of SDGs relevance</vt:lpstr>
      <vt:lpstr>Responsibility for relevant targets</vt:lpstr>
      <vt:lpstr>Integrated approach</vt:lpstr>
      <vt:lpstr>OUR Starting point</vt:lpstr>
      <vt:lpstr>The Czech republic 2030</vt:lpstr>
      <vt:lpstr>The Czech republic 2030</vt:lpstr>
      <vt:lpstr>Stakeholders Engagement</vt:lpstr>
      <vt:lpstr>Implementation of the Czech Republic 2030</vt:lpstr>
      <vt:lpstr>Compatibility with sdgs and targets</vt:lpstr>
      <vt:lpstr>Compatibility with sdgs and targets</vt:lpstr>
      <vt:lpstr>Monitoring and reporting</vt:lpstr>
      <vt:lpstr>NEXT STEPS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Kárníková Anna</dc:creator>
  <cp:lastModifiedBy>Aneta Haimannová</cp:lastModifiedBy>
  <cp:revision>719</cp:revision>
  <cp:lastPrinted>2017-04-13T15:35:03Z</cp:lastPrinted>
  <dcterms:created xsi:type="dcterms:W3CDTF">2015-05-07T15:24:45Z</dcterms:created>
  <dcterms:modified xsi:type="dcterms:W3CDTF">2017-05-30T13:53:18Z</dcterms:modified>
</cp:coreProperties>
</file>